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4.bin" ContentType="application/vnd.openxmlformats-officedocument.oleObject"/>
  <Override PartName="/ppt/notesSlides/notesSlide18.xml" ContentType="application/vnd.openxmlformats-officedocument.presentationml.notesSlide+xml"/>
  <Override PartName="/ppt/embeddings/oleObject5.bin" ContentType="application/vnd.openxmlformats-officedocument.oleObject"/>
  <Override PartName="/ppt/notesSlides/notesSlide19.xml" ContentType="application/vnd.openxmlformats-officedocument.presentationml.notesSlide+xml"/>
  <Override PartName="/ppt/embeddings/oleObject6.bin" ContentType="application/vnd.openxmlformats-officedocument.oleObject"/>
  <Override PartName="/ppt/notesSlides/notesSlide20.xml" ContentType="application/vnd.openxmlformats-officedocument.presentationml.notesSlide+xml"/>
  <Override PartName="/ppt/embeddings/oleObject7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4" r:id="rId12"/>
    <p:sldId id="285" r:id="rId13"/>
    <p:sldId id="267" r:id="rId14"/>
    <p:sldId id="268" r:id="rId15"/>
    <p:sldId id="269" r:id="rId16"/>
    <p:sldId id="270" r:id="rId17"/>
    <p:sldId id="272" r:id="rId18"/>
    <p:sldId id="273" r:id="rId19"/>
    <p:sldId id="275" r:id="rId20"/>
    <p:sldId id="276" r:id="rId21"/>
    <p:sldId id="283" r:id="rId22"/>
    <p:sldId id="277" r:id="rId23"/>
    <p:sldId id="278" r:id="rId24"/>
    <p:sldId id="286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7A2EF-606B-CC4D-8BB5-D55701F04C4F}" type="datetimeFigureOut">
              <a:rPr lang="en-US" smtClean="0"/>
              <a:t>06/08/2012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7FE04-B999-5241-85A7-682BDD20D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“Boxed patterns” = “boxed mesh patterns”.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FE04-B999-5241-85A7-682BDD20D4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8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06/08/2012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06/08/2012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0.emf"/><Relationship Id="rId6" Type="http://schemas.openxmlformats.org/officeDocument/2006/relationships/image" Target="../media/image11.jp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On permutation boxed mesh patterns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Sergey Kitaev</a:t>
            </a:r>
          </a:p>
          <a:p>
            <a:r>
              <a:rPr lang="en-US" sz="1800" dirty="0" smtClean="0"/>
              <a:t>University of </a:t>
            </a:r>
            <a:r>
              <a:rPr lang="en-US" sz="1800" dirty="0" err="1" smtClean="0"/>
              <a:t>Strathclyde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572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Patterns hierarchy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8494" y="5504466"/>
            <a:ext cx="437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lassical patterns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(Knuth, </a:t>
            </a:r>
            <a:r>
              <a:rPr lang="en-US" sz="2400" b="1" dirty="0" smtClean="0"/>
              <a:t>1968</a:t>
            </a:r>
            <a:r>
              <a:rPr lang="en-US" sz="2400" dirty="0" smtClean="0"/>
              <a:t>)  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38174" y="4235303"/>
            <a:ext cx="640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vincular</a:t>
            </a:r>
            <a:r>
              <a:rPr lang="en-US" sz="2400" dirty="0" smtClean="0">
                <a:solidFill>
                  <a:srgbClr val="0000FF"/>
                </a:solidFill>
              </a:rPr>
              <a:t> patterns</a:t>
            </a:r>
            <a:r>
              <a:rPr lang="en-US" sz="2400" dirty="0" smtClean="0">
                <a:solidFill>
                  <a:srgbClr val="000000"/>
                </a:solidFill>
              </a:rPr>
              <a:t> (Babson-</a:t>
            </a:r>
            <a:r>
              <a:rPr lang="en-US" sz="2400" dirty="0" err="1" smtClean="0">
                <a:solidFill>
                  <a:srgbClr val="000000"/>
                </a:solidFill>
              </a:rPr>
              <a:t>Steingrimsson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</a:rPr>
              <a:t>2000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07694" y="3186570"/>
            <a:ext cx="6638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bivincular</a:t>
            </a:r>
            <a:r>
              <a:rPr lang="en-US" sz="2400" dirty="0" smtClean="0">
                <a:solidFill>
                  <a:srgbClr val="0000FF"/>
                </a:solidFill>
              </a:rPr>
              <a:t> patterns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Bousquet-Melou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Claesson</a:t>
            </a:r>
            <a:r>
              <a:rPr lang="en-US" sz="2400" dirty="0" smtClean="0">
                <a:solidFill>
                  <a:srgbClr val="000000"/>
                </a:solidFill>
              </a:rPr>
              <a:t>, Dukes, Kitaev; </a:t>
            </a:r>
            <a:r>
              <a:rPr lang="en-US" sz="2400" b="1" dirty="0" smtClean="0">
                <a:solidFill>
                  <a:srgbClr val="000000"/>
                </a:solidFill>
              </a:rPr>
              <a:t>2009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60746" y="1641045"/>
            <a:ext cx="562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mesh patterns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Branden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Claesson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2010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15294" y="4885501"/>
            <a:ext cx="288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consecutive patterns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97249" y="2244438"/>
            <a:ext cx="577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oxed mesh patterns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Avgustinovich</a:t>
            </a:r>
            <a:r>
              <a:rPr lang="en-US" sz="2400" dirty="0" smtClean="0">
                <a:solidFill>
                  <a:srgbClr val="000000"/>
                </a:solidFill>
              </a:rPr>
              <a:t>, Kitaev, </a:t>
            </a:r>
            <a:r>
              <a:rPr lang="en-US" sz="2400" dirty="0" err="1" smtClean="0">
                <a:solidFill>
                  <a:srgbClr val="000000"/>
                </a:solidFill>
              </a:rPr>
              <a:t>Valyuzhenich</a:t>
            </a:r>
            <a:r>
              <a:rPr lang="en-US" sz="2400" dirty="0">
                <a:solidFill>
                  <a:srgbClr val="000000"/>
                </a:solidFill>
              </a:rPr>
              <a:t>;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2011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60746" y="1661365"/>
            <a:ext cx="562350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33946" y="2311604"/>
            <a:ext cx="5756614" cy="75367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30677" y="3278010"/>
            <a:ext cx="6585494" cy="72939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131865" y="4235303"/>
            <a:ext cx="641368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 		  	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015294" y="4919029"/>
            <a:ext cx="288657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158494" y="5546260"/>
            <a:ext cx="437120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8000"/>
                </a:schemeClr>
              </a:gs>
              <a:gs pos="100000">
                <a:schemeClr val="accent1">
                  <a:shade val="76000"/>
                  <a:lumMod val="90000"/>
                  <a:alpha val="1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1849120" y="2123030"/>
            <a:ext cx="0" cy="115498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49120" y="4696968"/>
            <a:ext cx="0" cy="84929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832906" y="4036209"/>
            <a:ext cx="0" cy="1990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758986" y="4696968"/>
            <a:ext cx="0" cy="1990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77706" y="2112510"/>
            <a:ext cx="0" cy="19909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8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Nice facts on mesh patterns by Kitaev and </a:t>
            </a:r>
            <a:r>
              <a:rPr lang="en-US" sz="3600" dirty="0" err="1" smtClean="0">
                <a:solidFill>
                  <a:srgbClr val="0000FF"/>
                </a:solidFill>
              </a:rPr>
              <a:t>Liese</a:t>
            </a:r>
            <a:r>
              <a:rPr lang="en-US" sz="3600" dirty="0" smtClean="0">
                <a:solidFill>
                  <a:srgbClr val="0000FF"/>
                </a:solidFill>
              </a:rPr>
              <a:t> (work in progress)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736545"/>
            <a:ext cx="6983327" cy="4471812"/>
          </a:xfrm>
        </p:spPr>
        <p:txBody>
          <a:bodyPr>
            <a:normAutofit/>
          </a:bodyPr>
          <a:lstStyle/>
          <a:p>
            <a:r>
              <a:rPr lang="en-US" dirty="0" smtClean="0"/>
              <a:t> The distribution of the </a:t>
            </a:r>
            <a:r>
              <a:rPr lang="en-US" dirty="0" smtClean="0">
                <a:solidFill>
                  <a:srgbClr val="FF0000"/>
                </a:solidFill>
              </a:rPr>
              <a:t>border mesh pattern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 permutations of length </a:t>
            </a:r>
            <a:r>
              <a:rPr lang="en-US" i="1" dirty="0" smtClean="0"/>
              <a:t>n</a:t>
            </a:r>
            <a:r>
              <a:rPr lang="en-US" dirty="0" smtClean="0"/>
              <a:t> can be expressed in terms of the </a:t>
            </a:r>
            <a:r>
              <a:rPr lang="en-US" dirty="0" smtClean="0">
                <a:solidFill>
                  <a:srgbClr val="FF0000"/>
                </a:solidFill>
              </a:rPr>
              <a:t>Harmonic numbers </a:t>
            </a:r>
          </a:p>
          <a:p>
            <a:pPr marL="0" indent="0">
              <a:buNone/>
            </a:pPr>
            <a:r>
              <a:rPr lang="en-US" dirty="0" smtClean="0"/>
              <a:t>as                                       , where </a:t>
            </a:r>
          </a:p>
          <a:p>
            <a:pPr marL="0" indent="0">
              <a:buNone/>
            </a:pPr>
            <a:r>
              <a:rPr lang="en-US" i="1" dirty="0"/>
              <a:t>k</a:t>
            </a:r>
            <a:r>
              <a:rPr lang="en-US" dirty="0" smtClean="0"/>
              <a:t> is the number of occurrences of the pattern.  </a:t>
            </a:r>
          </a:p>
          <a:p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90004"/>
              </p:ext>
            </p:extLst>
          </p:nvPr>
        </p:nvGraphicFramePr>
        <p:xfrm>
          <a:off x="3111462" y="2273402"/>
          <a:ext cx="182728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456"/>
                <a:gridCol w="365456"/>
                <a:gridCol w="365456"/>
                <a:gridCol w="365456"/>
                <a:gridCol w="365456"/>
              </a:tblGrid>
              <a:tr h="20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20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20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20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205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42" name="Oval 41"/>
          <p:cNvSpPr/>
          <p:nvPr/>
        </p:nvSpPr>
        <p:spPr>
          <a:xfrm>
            <a:off x="3389963" y="329720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42266" y="36612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8087" y="292004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82149" y="257860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37823"/>
              </p:ext>
            </p:extLst>
          </p:nvPr>
        </p:nvGraphicFramePr>
        <p:xfrm>
          <a:off x="5396608" y="4664987"/>
          <a:ext cx="1394247" cy="79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4" imgW="622300" imgH="457200" progId="Equation.3">
                  <p:embed/>
                </p:oleObj>
              </mc:Choice>
              <mc:Fallback>
                <p:oleObj name="Equation" r:id="rId4" imgW="622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6608" y="4664987"/>
                        <a:ext cx="1394247" cy="79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93173"/>
              </p:ext>
            </p:extLst>
          </p:nvPr>
        </p:nvGraphicFramePr>
        <p:xfrm>
          <a:off x="1612843" y="5178391"/>
          <a:ext cx="28781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6" imgW="1181100" imgH="215900" progId="Equation.3">
                  <p:embed/>
                </p:oleObj>
              </mc:Choice>
              <mc:Fallback>
                <p:oleObj name="Equation" r:id="rId6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2843" y="5178391"/>
                        <a:ext cx="287813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71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96960"/>
              </p:ext>
            </p:extLst>
          </p:nvPr>
        </p:nvGraphicFramePr>
        <p:xfrm>
          <a:off x="2288336" y="2184786"/>
          <a:ext cx="114526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755"/>
                <a:gridCol w="381755"/>
                <a:gridCol w="381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Nice facts on mesh patterns by Kitaev and </a:t>
            </a:r>
            <a:r>
              <a:rPr lang="en-US" sz="3600" dirty="0" err="1" smtClean="0">
                <a:solidFill>
                  <a:srgbClr val="0000FF"/>
                </a:solidFill>
              </a:rPr>
              <a:t>Liese</a:t>
            </a:r>
            <a:r>
              <a:rPr lang="en-US" sz="3600" dirty="0" smtClean="0">
                <a:solidFill>
                  <a:srgbClr val="0000FF"/>
                </a:solidFill>
              </a:rPr>
              <a:t> (work in progress)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677754"/>
            <a:ext cx="6983327" cy="4483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The distributions of the mesh patterns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 132-avoiding permutations is given by the </a:t>
            </a:r>
            <a:r>
              <a:rPr lang="en-US" dirty="0" smtClean="0">
                <a:solidFill>
                  <a:srgbClr val="FF0000"/>
                </a:solidFill>
              </a:rPr>
              <a:t>Catalan triangle</a:t>
            </a:r>
            <a:r>
              <a:rPr lang="en-US" dirty="0" smtClean="0"/>
              <a:t>, while the distribution of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 these permutations is given by the </a:t>
            </a:r>
            <a:r>
              <a:rPr lang="en-US" dirty="0" smtClean="0">
                <a:solidFill>
                  <a:srgbClr val="FF0000"/>
                </a:solidFill>
              </a:rPr>
              <a:t>reverse Catalan triangle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577211" y="283852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336862"/>
              </p:ext>
            </p:extLst>
          </p:nvPr>
        </p:nvGraphicFramePr>
        <p:xfrm>
          <a:off x="4839572" y="2196090"/>
          <a:ext cx="114526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755"/>
                <a:gridCol w="381755"/>
                <a:gridCol w="381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2964791" y="247356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27960" y="283852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15540" y="248532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32036"/>
              </p:ext>
            </p:extLst>
          </p:nvPr>
        </p:nvGraphicFramePr>
        <p:xfrm>
          <a:off x="3659030" y="4080830"/>
          <a:ext cx="114526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755"/>
                <a:gridCol w="381755"/>
                <a:gridCol w="381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3947418" y="472326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34998" y="43700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6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885" y="1560729"/>
            <a:ext cx="6992383" cy="3603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Notation:</a:t>
            </a:r>
            <a:r>
              <a:rPr lang="en-US" dirty="0" smtClean="0"/>
              <a:t>               =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A simple (but useful!) </a:t>
            </a:r>
            <a:r>
              <a:rPr lang="en-US" dirty="0" smtClean="0">
                <a:solidFill>
                  <a:srgbClr val="FF0000"/>
                </a:solidFill>
              </a:rPr>
              <a:t>observation</a:t>
            </a:r>
            <a:r>
              <a:rPr lang="en-US" dirty="0" smtClean="0"/>
              <a:t>: a permutation contains  </a:t>
            </a:r>
            <a:r>
              <a:rPr lang="en-US" i="1" dirty="0" smtClean="0"/>
              <a:t>p </a:t>
            </a:r>
            <a:r>
              <a:rPr lang="en-US" dirty="0" smtClean="0"/>
              <a:t> if it is possible to obtain </a:t>
            </a:r>
            <a:r>
              <a:rPr lang="en-US" i="1" dirty="0" smtClean="0"/>
              <a:t>p</a:t>
            </a:r>
            <a:r>
              <a:rPr lang="en-US" dirty="0" smtClean="0"/>
              <a:t> by removing from the permutation’s diagram a few (maybe none) leftmost, rightmost, topmost and bottommost elements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59088"/>
              </p:ext>
            </p:extLst>
          </p:nvPr>
        </p:nvGraphicFramePr>
        <p:xfrm>
          <a:off x="1139833" y="4377354"/>
          <a:ext cx="179640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281"/>
                <a:gridCol w="359281"/>
                <a:gridCol w="359281"/>
                <a:gridCol w="359281"/>
                <a:gridCol w="359281"/>
              </a:tblGrid>
              <a:tr h="321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47565" y="46466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23561" y="5769001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64667" y="4302210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26092" y="5011609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77357" y="60884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61690" y="54086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20952"/>
              </p:ext>
            </p:extLst>
          </p:nvPr>
        </p:nvGraphicFramePr>
        <p:xfrm>
          <a:off x="3848385" y="1445058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150610" y="246874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25852" y="173098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22168" y="206792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02560" y="1549768"/>
            <a:ext cx="72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132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2763519" y="1661528"/>
            <a:ext cx="631985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99334" y="3409048"/>
            <a:ext cx="2726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37924"/>
              </p:ext>
            </p:extLst>
          </p:nvPr>
        </p:nvGraphicFramePr>
        <p:xfrm>
          <a:off x="3537745" y="4486754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Oval 44"/>
          <p:cNvSpPr/>
          <p:nvPr/>
        </p:nvSpPr>
        <p:spPr>
          <a:xfrm>
            <a:off x="3445476" y="478398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199893" y="4407371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6293" y="5149051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37397" y="5857522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96529" y="55185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22418"/>
              </p:ext>
            </p:extLst>
          </p:nvPr>
        </p:nvGraphicFramePr>
        <p:xfrm>
          <a:off x="5626847" y="4646680"/>
          <a:ext cx="10482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24"/>
                <a:gridCol w="349424"/>
                <a:gridCol w="349424"/>
              </a:tblGrid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1236"/>
              </p:ext>
            </p:extLst>
          </p:nvPr>
        </p:nvGraphicFramePr>
        <p:xfrm>
          <a:off x="7254240" y="4831225"/>
          <a:ext cx="72401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06"/>
                <a:gridCol w="362006"/>
              </a:tblGrid>
              <a:tr h="335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35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52" name="Oval 51"/>
          <p:cNvSpPr/>
          <p:nvPr/>
        </p:nvSpPr>
        <p:spPr>
          <a:xfrm>
            <a:off x="5561169" y="5645140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883090" y="4564569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48850" y="4940489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82851" y="530123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172132" y="5460596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518850" y="4758731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885984" y="5103881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6868160" y="5119189"/>
            <a:ext cx="273492" cy="2816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3122012" y="5142305"/>
            <a:ext cx="273492" cy="2816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242371" y="5125033"/>
            <a:ext cx="273492" cy="28167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Avoidance of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1095023" y="1531560"/>
            <a:ext cx="7053297" cy="462378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Notation: </a:t>
            </a:r>
            <a:r>
              <a:rPr lang="en-US" dirty="0" smtClean="0"/>
              <a:t>Av(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  <a:r>
              <a:rPr lang="en-US" dirty="0"/>
              <a:t>=</a:t>
            </a:r>
            <a:r>
              <a:rPr lang="en-US" dirty="0" smtClean="0"/>
              <a:t> the set of permutations avoiding </a:t>
            </a:r>
            <a:r>
              <a:rPr lang="en-US" i="1" dirty="0" smtClean="0"/>
              <a:t>p</a:t>
            </a:r>
          </a:p>
          <a:p>
            <a:r>
              <a:rPr lang="en-US" dirty="0"/>
              <a:t> </a:t>
            </a:r>
            <a:r>
              <a:rPr lang="en-US" dirty="0" smtClean="0"/>
              <a:t>Av(1) = Av( 1 )  (trivial)</a:t>
            </a:r>
          </a:p>
          <a:p>
            <a:r>
              <a:rPr lang="en-US" dirty="0"/>
              <a:t> </a:t>
            </a:r>
            <a:r>
              <a:rPr lang="en-US" dirty="0" smtClean="0"/>
              <a:t>Av(12) = Av( 12 ) and Av(21) = Av( 21 ) (an occurrence of, say, 21 in a permutation leads to an occurrence of a descent, which is an occurrence of the pattern  21  ; the reverse is trivial)</a:t>
            </a:r>
          </a:p>
          <a:p>
            <a:r>
              <a:rPr lang="en-US" dirty="0"/>
              <a:t> </a:t>
            </a:r>
            <a:r>
              <a:rPr lang="en-US" dirty="0" smtClean="0"/>
              <a:t>Av(132) = Av( 132 ) (if </a:t>
            </a:r>
            <a:r>
              <a:rPr lang="en-US" i="1" dirty="0" smtClean="0"/>
              <a:t>xyz</a:t>
            </a:r>
            <a:r>
              <a:rPr lang="en-US" dirty="0" smtClean="0"/>
              <a:t> is an occurrence of 132, then either it is an occurrence of  132 or there is another occurrence of 132 with</a:t>
            </a:r>
          </a:p>
          <a:p>
            <a:pPr marL="0" indent="0">
              <a:buNone/>
            </a:pPr>
            <a:r>
              <a:rPr lang="en-US" dirty="0" smtClean="0"/>
              <a:t>   elements being “closer” to each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other; the rest of the proof is easy)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08386" y="2067928"/>
            <a:ext cx="2726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81106" y="2504808"/>
            <a:ext cx="46313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44626" y="2502575"/>
            <a:ext cx="46313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81106" y="3599855"/>
            <a:ext cx="46313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94466" y="4046895"/>
            <a:ext cx="57489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13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6" y="4783800"/>
            <a:ext cx="2063334" cy="137154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764946" y="4396800"/>
            <a:ext cx="57489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Avoidance of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1095023" y="1531560"/>
            <a:ext cx="7053297" cy="3650040"/>
          </a:xfrm>
        </p:spPr>
        <p:txBody>
          <a:bodyPr>
            <a:normAutofit/>
          </a:bodyPr>
          <a:lstStyle/>
          <a:p>
            <a:r>
              <a:rPr lang="en-US" dirty="0" smtClean="0"/>
              <a:t> Av(123) ≠ Av( 123 ), e.g. the permutation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avoids  the pattern  123  but does not avoid 123.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This is the only permutation of length 4 with the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property.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3194466" y="1633280"/>
            <a:ext cx="57489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31315"/>
              </p:ext>
            </p:extLst>
          </p:nvPr>
        </p:nvGraphicFramePr>
        <p:xfrm>
          <a:off x="4043858" y="2255272"/>
          <a:ext cx="104827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424"/>
                <a:gridCol w="349424"/>
                <a:gridCol w="349424"/>
              </a:tblGrid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4654422" y="290982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99862" y="219204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1750" y="326028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98686" y="254908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51590" y="3825607"/>
            <a:ext cx="57489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Avoidance of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1095023" y="1531560"/>
            <a:ext cx="7053297" cy="36500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Notation:</a:t>
            </a:r>
            <a:r>
              <a:rPr lang="en-US" dirty="0" smtClean="0"/>
              <a:t>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) = # of </a:t>
            </a:r>
            <a:r>
              <a:rPr lang="en-US" i="1" dirty="0" smtClean="0"/>
              <a:t>n</a:t>
            </a:r>
            <a:r>
              <a:rPr lang="en-US" dirty="0" smtClean="0"/>
              <a:t>-permutations avoiding </a:t>
            </a:r>
            <a:r>
              <a:rPr lang="en-US" i="1" dirty="0" smtClean="0"/>
              <a:t>p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Trivial </a:t>
            </a:r>
            <a:r>
              <a:rPr lang="en-US" dirty="0" err="1" smtClean="0">
                <a:solidFill>
                  <a:srgbClr val="FF0000"/>
                </a:solidFill>
              </a:rPr>
              <a:t>bijections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0000FF"/>
                </a:solidFill>
              </a:rPr>
              <a:t>reverse</a:t>
            </a:r>
            <a:r>
              <a:rPr lang="en-US" dirty="0" smtClean="0"/>
              <a:t> 2431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1342;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complement</a:t>
            </a:r>
            <a:r>
              <a:rPr lang="en-US" dirty="0" smtClean="0">
                <a:sym typeface="Wingdings"/>
              </a:rPr>
              <a:t> 2431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3124; </a:t>
            </a:r>
            <a:r>
              <a:rPr lang="en-US" dirty="0" smtClean="0">
                <a:solidFill>
                  <a:srgbClr val="0000FF"/>
                </a:solidFill>
              </a:rPr>
              <a:t>inverse</a:t>
            </a:r>
            <a:r>
              <a:rPr lang="en-US" dirty="0" smtClean="0"/>
              <a:t> 2431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4132; compositions based on the three operations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If </a:t>
            </a:r>
            <a:r>
              <a:rPr lang="en-US" i="1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 is a trivial </a:t>
            </a:r>
            <a:r>
              <a:rPr lang="en-US" dirty="0" err="1" smtClean="0">
                <a:sym typeface="Wingdings"/>
              </a:rPr>
              <a:t>bijection</a:t>
            </a:r>
            <a:r>
              <a:rPr lang="en-US" dirty="0" smtClean="0">
                <a:sym typeface="Wingdings"/>
              </a:rPr>
              <a:t> and </a:t>
            </a:r>
            <a:r>
              <a:rPr lang="en-US" i="1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=</a:t>
            </a:r>
            <a:r>
              <a:rPr lang="en-US" i="1" dirty="0" smtClean="0">
                <a:sym typeface="Wingdings"/>
              </a:rPr>
              <a:t>f</a:t>
            </a:r>
            <a:r>
              <a:rPr lang="en-US" dirty="0" smtClean="0">
                <a:sym typeface="Wingdings"/>
              </a:rPr>
              <a:t>(</a:t>
            </a:r>
            <a:r>
              <a:rPr lang="en-US" i="1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) then </a:t>
            </a:r>
          </a:p>
          <a:p>
            <a:pPr marL="0" indent="0" algn="ctr">
              <a:buNone/>
            </a:pPr>
            <a:r>
              <a:rPr lang="en-US" dirty="0" smtClean="0"/>
              <a:t>  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</a:t>
            </a:r>
            <a:r>
              <a:rPr lang="en-US" i="1" dirty="0" smtClean="0"/>
              <a:t>p</a:t>
            </a:r>
            <a:r>
              <a:rPr lang="en-US" baseline="-25000" dirty="0" smtClean="0"/>
              <a:t>1 </a:t>
            </a:r>
            <a:r>
              <a:rPr lang="en-US" dirty="0" smtClean="0"/>
              <a:t>)=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</a:t>
            </a:r>
            <a:r>
              <a:rPr lang="en-US" i="1" dirty="0" smtClean="0"/>
              <a:t>p</a:t>
            </a:r>
            <a:r>
              <a:rPr lang="en-US" baseline="-25000" dirty="0" smtClean="0"/>
              <a:t>2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00306" y="3431600"/>
            <a:ext cx="320894" cy="436880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4193" y="3431600"/>
            <a:ext cx="320894" cy="436880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0"/>
          <p:cNvSpPr txBox="1">
            <a:spLocks/>
          </p:cNvSpPr>
          <p:nvPr/>
        </p:nvSpPr>
        <p:spPr>
          <a:xfrm>
            <a:off x="873760" y="4033073"/>
            <a:ext cx="7396479" cy="126984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Proposition.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Except for </a:t>
            </a:r>
            <a:r>
              <a:rPr lang="en-US" i="1" dirty="0" smtClean="0"/>
              <a:t>p   </a:t>
            </a:r>
            <a:r>
              <a:rPr lang="en-US" dirty="0" smtClean="0"/>
              <a:t>{1,12,21,132,213,231,312}, 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                                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) ≠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</a:t>
            </a:r>
            <a:r>
              <a:rPr lang="en-US" i="1" dirty="0" smtClean="0"/>
              <a:t>p</a:t>
            </a:r>
            <a:r>
              <a:rPr lang="en-US" dirty="0" smtClean="0"/>
              <a:t> ). </a:t>
            </a:r>
          </a:p>
          <a:p>
            <a:pPr marL="0" indent="0">
              <a:buFont typeface="Brush Script MT" pitchFamily="66" charset="0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3753" y="4545689"/>
            <a:ext cx="24977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78645"/>
              </p:ext>
            </p:extLst>
          </p:nvPr>
        </p:nvGraphicFramePr>
        <p:xfrm>
          <a:off x="4101673" y="4150922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152400" imgH="152400" progId="Equation.3">
                  <p:embed/>
                </p:oleObj>
              </mc:Choice>
              <mc:Fallback>
                <p:oleObj name="Equation" r:id="rId4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673" y="4150922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2156" y="5185395"/>
            <a:ext cx="7091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Conjecture.</a:t>
            </a:r>
            <a:r>
              <a:rPr lang="en-US" sz="2400" dirty="0" smtClean="0"/>
              <a:t> For </a:t>
            </a:r>
            <a:r>
              <a:rPr lang="en-US" sz="2400" i="1" dirty="0" smtClean="0"/>
              <a:t>p </a:t>
            </a:r>
            <a:r>
              <a:rPr lang="en-US" sz="2400" dirty="0" smtClean="0"/>
              <a:t>and </a:t>
            </a:r>
            <a:r>
              <a:rPr lang="en-US" sz="2400" i="1" dirty="0" smtClean="0"/>
              <a:t>q</a:t>
            </a:r>
            <a:r>
              <a:rPr lang="en-US" sz="2400" dirty="0" smtClean="0"/>
              <a:t> of the same length at least 4,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</a:t>
            </a:r>
            <a:r>
              <a:rPr lang="en-US" sz="2400" dirty="0"/>
              <a:t>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q</a:t>
            </a:r>
            <a:r>
              <a:rPr lang="en-US" sz="2400" dirty="0" smtClean="0"/>
              <a:t>) </a:t>
            </a:r>
            <a:r>
              <a:rPr lang="en-US" sz="2400" dirty="0"/>
              <a:t>≠ </a:t>
            </a:r>
            <a:r>
              <a:rPr lang="en-US" sz="2400" i="1" dirty="0" err="1"/>
              <a:t>s</a:t>
            </a:r>
            <a:r>
              <a:rPr lang="en-US" sz="2400" i="1" baseline="-25000" dirty="0" err="1"/>
              <a:t>n</a:t>
            </a:r>
            <a:r>
              <a:rPr lang="en-US" sz="2400" dirty="0"/>
              <a:t>( </a:t>
            </a:r>
            <a:r>
              <a:rPr lang="en-US" sz="2400" i="1" dirty="0"/>
              <a:t>p</a:t>
            </a:r>
            <a:r>
              <a:rPr lang="en-US" sz="2400" dirty="0"/>
              <a:t> ).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04394" y="5697519"/>
            <a:ext cx="24977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3" grpId="0"/>
      <p:bldP spid="10" grpId="1" animBg="1"/>
      <p:bldP spid="10" grpId="2" animBg="1"/>
      <p:bldP spid="10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Avoidance of monotone boxed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531559"/>
            <a:ext cx="7331362" cy="4525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 (</a:t>
            </a:r>
            <a:r>
              <a:rPr lang="en-US" b="1" dirty="0" err="1" smtClean="0">
                <a:solidFill>
                  <a:srgbClr val="FF0000"/>
                </a:solidFill>
              </a:rPr>
              <a:t>Erd</a:t>
            </a:r>
            <a:r>
              <a:rPr lang="en-US" sz="1800" b="1" dirty="0" err="1" smtClean="0">
                <a:solidFill>
                  <a:srgbClr val="FF0000"/>
                </a:solidFill>
              </a:rPr>
              <a:t>Ő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Szekeres</a:t>
            </a:r>
            <a:r>
              <a:rPr lang="en-US" b="1" dirty="0" smtClean="0">
                <a:solidFill>
                  <a:srgbClr val="FF0000"/>
                </a:solidFill>
              </a:rPr>
              <a:t>). </a:t>
            </a:r>
            <a:r>
              <a:rPr lang="en-US" dirty="0" smtClean="0"/>
              <a:t>Any sequence of </a:t>
            </a:r>
            <a:r>
              <a:rPr lang="en-US" i="1" dirty="0" smtClean="0"/>
              <a:t>ml</a:t>
            </a:r>
            <a:r>
              <a:rPr lang="en-US" dirty="0" smtClean="0"/>
              <a:t>+1 real numbers has either an increasing subsequence of length </a:t>
            </a:r>
            <a:r>
              <a:rPr lang="en-US" i="1" dirty="0" smtClean="0"/>
              <a:t>m</a:t>
            </a:r>
            <a:r>
              <a:rPr lang="en-US" dirty="0" smtClean="0"/>
              <a:t>+1 or a decreasing subsequence of length </a:t>
            </a:r>
            <a:r>
              <a:rPr lang="en-US" i="1" dirty="0" smtClean="0"/>
              <a:t>l</a:t>
            </a:r>
            <a:r>
              <a:rPr lang="en-US" dirty="0" smtClean="0"/>
              <a:t>+1.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particular, increasing and decreasing patterns are </a:t>
            </a:r>
            <a:r>
              <a:rPr lang="en-US" dirty="0" smtClean="0">
                <a:solidFill>
                  <a:srgbClr val="0000FF"/>
                </a:solidFill>
              </a:rPr>
              <a:t>unavoidable</a:t>
            </a:r>
            <a:r>
              <a:rPr lang="en-US" dirty="0" smtClean="0"/>
              <a:t> on permutations.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Clearly, if one of the monotone boxed mesh patterns is of length at most 2, these patterns are </a:t>
            </a:r>
            <a:r>
              <a:rPr lang="en-US" b="1" dirty="0" smtClean="0"/>
              <a:t>unavoidable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we say about other monotone boxed mesh patterns? Are they avoidable or unavoidable?</a:t>
            </a:r>
          </a:p>
        </p:txBody>
      </p:sp>
    </p:spTree>
    <p:extLst>
      <p:ext uri="{BB962C8B-B14F-4D97-AF65-F5344CB8AC3E}">
        <p14:creationId xmlns:p14="http://schemas.microsoft.com/office/powerpoint/2010/main" val="276623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Avoidance of monotone boxed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531559"/>
            <a:ext cx="7331362" cy="45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turns out that even in a stronger sense (when one of the monotone patterns is a boxed mesh one, whereas the other one is a classical one) the length 3 or more monotone boxed mesh patterns are </a:t>
            </a:r>
            <a:r>
              <a:rPr lang="en-US" b="1" dirty="0" smtClean="0"/>
              <a:t>avoidable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Proposition. </a:t>
            </a: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≥0, the sequence </a:t>
            </a:r>
            <a:r>
              <a:rPr lang="en-US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( 123 , 321 ) is 1, 1, 2, 3, 6, 4, 4, 4, 4, …, and the sequence </a:t>
            </a:r>
          </a:p>
          <a:p>
            <a:pPr marL="0" indent="0">
              <a:buNone/>
            </a:pP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( 321 ,123)=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 smtClean="0"/>
              <a:t>(321, 123 ) is 1, 1, 2, 4, 5, 2, 2, 2, … 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3880" y="3596267"/>
            <a:ext cx="594959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1239" y="3593908"/>
            <a:ext cx="594959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85542" y="4417215"/>
            <a:ext cx="594959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2382" y="4416088"/>
            <a:ext cx="594959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Former Stanley-</a:t>
            </a:r>
            <a:r>
              <a:rPr lang="en-US" sz="3600" dirty="0" err="1" smtClean="0">
                <a:solidFill>
                  <a:srgbClr val="0000FF"/>
                </a:solidFill>
              </a:rPr>
              <a:t>Wilf</a:t>
            </a:r>
            <a:r>
              <a:rPr lang="en-US" sz="3600" dirty="0" smtClean="0">
                <a:solidFill>
                  <a:srgbClr val="0000FF"/>
                </a:solidFill>
              </a:rPr>
              <a:t> conjecture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531559"/>
            <a:ext cx="7331362" cy="45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Conjecture (Stanley and </a:t>
            </a:r>
            <a:r>
              <a:rPr lang="en-US" b="1" dirty="0" err="1" smtClean="0">
                <a:solidFill>
                  <a:srgbClr val="FF0000"/>
                </a:solidFill>
              </a:rPr>
              <a:t>Wilf</a:t>
            </a:r>
            <a:r>
              <a:rPr lang="en-US" b="1" dirty="0" smtClean="0">
                <a:solidFill>
                  <a:srgbClr val="FF0000"/>
                </a:solidFill>
              </a:rPr>
              <a:t>). </a:t>
            </a:r>
            <a:r>
              <a:rPr lang="en-US" dirty="0" smtClean="0"/>
              <a:t>For any classical pattern </a:t>
            </a:r>
            <a:r>
              <a:rPr lang="en-US" i="1" dirty="0" smtClean="0"/>
              <a:t>p</a:t>
            </a:r>
            <a:r>
              <a:rPr lang="en-US" dirty="0" smtClean="0"/>
              <a:t> the limit                 exists and is finite.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conjecture was proved by Marcus and </a:t>
            </a:r>
            <a:r>
              <a:rPr lang="en-US" dirty="0" err="1" smtClean="0"/>
              <a:t>Tardos</a:t>
            </a:r>
            <a:r>
              <a:rPr lang="en-US" dirty="0"/>
              <a:t> </a:t>
            </a:r>
            <a:r>
              <a:rPr lang="en-US" dirty="0" smtClean="0"/>
              <a:t>in 2004.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 Stanley-</a:t>
            </a:r>
            <a:r>
              <a:rPr lang="en-US" dirty="0" err="1" smtClean="0"/>
              <a:t>Wilf</a:t>
            </a:r>
            <a:r>
              <a:rPr lang="en-US" dirty="0" smtClean="0"/>
              <a:t> conjecture true for boxed mesh patterns?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45240"/>
              </p:ext>
            </p:extLst>
          </p:nvPr>
        </p:nvGraphicFramePr>
        <p:xfrm>
          <a:off x="2471420" y="1944310"/>
          <a:ext cx="1064586" cy="46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787400" imgH="342900" progId="Equation.3">
                  <p:embed/>
                </p:oleObj>
              </mc:Choice>
              <mc:Fallback>
                <p:oleObj name="Equation" r:id="rId4" imgW="7874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1420" y="1944310"/>
                        <a:ext cx="1064586" cy="46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5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Permutations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196405" cy="36038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Permutations are considered in </a:t>
            </a:r>
            <a:r>
              <a:rPr lang="en-US" dirty="0" smtClean="0">
                <a:solidFill>
                  <a:srgbClr val="0000FF"/>
                </a:solidFill>
              </a:rPr>
              <a:t>one-line notation</a:t>
            </a:r>
            <a:r>
              <a:rPr lang="en-US" dirty="0" smtClean="0"/>
              <a:t>, e.g. 526413</a:t>
            </a:r>
          </a:p>
          <a:p>
            <a:r>
              <a:rPr lang="en-US" dirty="0"/>
              <a:t> </a:t>
            </a:r>
            <a:r>
              <a:rPr lang="en-US" dirty="0" smtClean="0"/>
              <a:t>The corresponding </a:t>
            </a:r>
            <a:r>
              <a:rPr lang="en-US" dirty="0" smtClean="0">
                <a:solidFill>
                  <a:srgbClr val="0000FF"/>
                </a:solidFill>
              </a:rPr>
              <a:t>permutation diagram</a:t>
            </a:r>
            <a:r>
              <a:rPr lang="en-US" dirty="0" smtClean="0"/>
              <a:t> 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55577"/>
              </p:ext>
            </p:extLst>
          </p:nvPr>
        </p:nvGraphicFramePr>
        <p:xfrm>
          <a:off x="3321959" y="2960177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229691" y="322950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26007" y="438230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28073" y="288503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30138" y="359443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2203" y="472210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26696" y="399150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Asymptotic growth for permutations avoiding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648889"/>
            <a:ext cx="7331362" cy="44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Stanley-</a:t>
            </a:r>
            <a:r>
              <a:rPr lang="en-US" dirty="0" err="1" smtClean="0"/>
              <a:t>Wilf</a:t>
            </a:r>
            <a:r>
              <a:rPr lang="en-US" dirty="0" smtClean="0"/>
              <a:t> conjecture is not true for  123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dirty="0" smtClean="0"/>
              <a:t>We have 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( 123 ) &gt; (     )!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Proof. </a:t>
            </a:r>
            <a:r>
              <a:rPr lang="en-US" dirty="0" smtClean="0"/>
              <a:t>Take any permutation and substitute each element by two decreasing elements to get a good permutation.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92312" y="1741067"/>
            <a:ext cx="6135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7775" y="2162356"/>
            <a:ext cx="6135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75906"/>
              </p:ext>
            </p:extLst>
          </p:nvPr>
        </p:nvGraphicFramePr>
        <p:xfrm>
          <a:off x="5073813" y="1980200"/>
          <a:ext cx="388235" cy="6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4" imgW="254000" imgH="431800" progId="Equation.3">
                  <p:embed/>
                </p:oleObj>
              </mc:Choice>
              <mc:Fallback>
                <p:oleObj name="Equation" r:id="rId4" imgW="25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813" y="1980200"/>
                        <a:ext cx="388235" cy="6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93915"/>
              </p:ext>
            </p:extLst>
          </p:nvPr>
        </p:nvGraphicFramePr>
        <p:xfrm>
          <a:off x="1585654" y="4171022"/>
          <a:ext cx="104057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58"/>
                <a:gridCol w="346858"/>
                <a:gridCol w="346858"/>
              </a:tblGrid>
              <a:tr h="217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493386" y="516226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30322" y="443548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67258" y="40787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3960" y="480941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8893"/>
              </p:ext>
            </p:extLst>
          </p:nvPr>
        </p:nvGraphicFramePr>
        <p:xfrm>
          <a:off x="4668069" y="3496910"/>
          <a:ext cx="25447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42"/>
                <a:gridCol w="363542"/>
                <a:gridCol w="363542"/>
                <a:gridCol w="363542"/>
                <a:gridCol w="363542"/>
                <a:gridCol w="363542"/>
                <a:gridCol w="363542"/>
              </a:tblGrid>
              <a:tr h="323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575801" y="563086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38597" y="5964958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20595" y="5244035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73102" y="48897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92312" y="3781337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50094" y="34046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39415" y="417141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81633" y="4515819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16684" y="4484410"/>
            <a:ext cx="801430" cy="400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Asymptotic growth for permutations avoiding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648889"/>
            <a:ext cx="7331362" cy="44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Stanley-</a:t>
            </a:r>
            <a:r>
              <a:rPr lang="en-US" dirty="0" err="1" smtClean="0"/>
              <a:t>Wilf</a:t>
            </a:r>
            <a:r>
              <a:rPr lang="en-US" dirty="0" smtClean="0"/>
              <a:t> conjecture is not true for  123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dirty="0" smtClean="0"/>
              <a:t>We have 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( 123 ) &gt; (     )!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Upper bound for 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dirty="0"/>
              <a:t>( 123 )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given by </a:t>
            </a:r>
            <a:r>
              <a:rPr lang="en-US" dirty="0" err="1" smtClean="0">
                <a:solidFill>
                  <a:srgbClr val="0000FF"/>
                </a:solidFill>
              </a:rPr>
              <a:t>Eulerian</a:t>
            </a:r>
            <a:r>
              <a:rPr lang="en-US" dirty="0" smtClean="0">
                <a:solidFill>
                  <a:srgbClr val="0000FF"/>
                </a:solidFill>
              </a:rPr>
              <a:t> numbers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6392312" y="1741067"/>
            <a:ext cx="6135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7775" y="2162356"/>
            <a:ext cx="6135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68091"/>
              </p:ext>
            </p:extLst>
          </p:nvPr>
        </p:nvGraphicFramePr>
        <p:xfrm>
          <a:off x="5073813" y="1980200"/>
          <a:ext cx="388235" cy="6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254000" imgH="431800" progId="Equation.3">
                  <p:embed/>
                </p:oleObj>
              </mc:Choice>
              <mc:Fallback>
                <p:oleObj name="Equation" r:id="rId4" imgW="25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813" y="1980200"/>
                        <a:ext cx="388235" cy="6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6143255" y="3055526"/>
            <a:ext cx="613564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nn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85" y="2706921"/>
            <a:ext cx="1680000" cy="252000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3043493" y="2798464"/>
            <a:ext cx="4729127" cy="1183620"/>
          </a:xfrm>
          <a:prstGeom prst="wedgeEllipseCallout">
            <a:avLst>
              <a:gd name="adj1" fmla="val -59769"/>
              <a:gd name="adj2" fmla="val 73362"/>
            </a:avLst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0741" y="5185394"/>
            <a:ext cx="2169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Henning </a:t>
            </a:r>
            <a:r>
              <a:rPr lang="en-US" sz="2000" dirty="0" err="1" smtClean="0">
                <a:solidFill>
                  <a:srgbClr val="660066"/>
                </a:solidFill>
              </a:rPr>
              <a:t>Ulfarsson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Asymptotic growth for permutations avoiding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648889"/>
            <a:ext cx="7331362" cy="44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similar approach, but more complicated analysis, one can prove the following theorem.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dirty="0" smtClean="0"/>
              <a:t>We have 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dirty="0" smtClean="0"/>
              <a:t>(  </a:t>
            </a:r>
            <a:r>
              <a:rPr lang="en-US" i="1" dirty="0" smtClean="0"/>
              <a:t>p</a:t>
            </a:r>
            <a:r>
              <a:rPr lang="en-US" dirty="0" smtClean="0"/>
              <a:t> ) &gt; (     )! </a:t>
            </a:r>
            <a:r>
              <a:rPr lang="en-US" dirty="0"/>
              <a:t>f</a:t>
            </a:r>
            <a:r>
              <a:rPr lang="en-US" dirty="0" smtClean="0"/>
              <a:t>or any </a:t>
            </a:r>
            <a:r>
              <a:rPr lang="en-US" i="1" dirty="0" smtClean="0"/>
              <a:t>p</a:t>
            </a:r>
            <a:r>
              <a:rPr lang="en-US" dirty="0" smtClean="0"/>
              <a:t> of length at least 4 not belonging to the set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{2143, 3142, 2413, 3412}.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 that we in fact have only two unknown cases, not four, because of the trivial </a:t>
            </a:r>
            <a:r>
              <a:rPr lang="en-US" dirty="0" err="1" smtClean="0"/>
              <a:t>bijections</a:t>
            </a:r>
            <a:r>
              <a:rPr lang="en-US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2435" y="2586007"/>
            <a:ext cx="318976" cy="309265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84866"/>
              </p:ext>
            </p:extLst>
          </p:nvPr>
        </p:nvGraphicFramePr>
        <p:xfrm>
          <a:off x="4777900" y="2350188"/>
          <a:ext cx="388235" cy="6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4" imgW="254000" imgH="431800" progId="Equation.3">
                  <p:embed/>
                </p:oleObj>
              </mc:Choice>
              <mc:Fallback>
                <p:oleObj name="Equation" r:id="rId4" imgW="25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7900" y="2350188"/>
                        <a:ext cx="388235" cy="6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05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Asymptotic growth for permutations avoiding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648889"/>
            <a:ext cx="7331362" cy="440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Summary: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0355"/>
              </p:ext>
            </p:extLst>
          </p:nvPr>
        </p:nvGraphicFramePr>
        <p:xfrm>
          <a:off x="1560990" y="233400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948"/>
                <a:gridCol w="29470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</a:t>
                      </a:r>
                      <a:r>
                        <a:rPr lang="en-US" i="1" dirty="0" smtClean="0"/>
                        <a:t>p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Stanley-</a:t>
                      </a:r>
                      <a:r>
                        <a:rPr lang="en-US" dirty="0" err="1" smtClean="0"/>
                        <a:t>Wilf</a:t>
                      </a:r>
                      <a:r>
                        <a:rPr lang="en-US" dirty="0" smtClean="0"/>
                        <a:t> conjecture for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i="1" baseline="0" dirty="0" smtClean="0"/>
                        <a:t>p 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12, 21, 132, 213, 231, 312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True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2143, 3142, 2413, 3412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Unknown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any other 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87338" y="2444965"/>
            <a:ext cx="220081" cy="218098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8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049" y="618760"/>
            <a:ext cx="7148173" cy="912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M</a:t>
            </a:r>
            <a:r>
              <a:rPr lang="en-US" sz="3600" dirty="0" smtClean="0">
                <a:solidFill>
                  <a:srgbClr val="0000FF"/>
                </a:solidFill>
              </a:rPr>
              <a:t>esh patterns with one shaded square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753" y="1563856"/>
            <a:ext cx="679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more than (      )! permutations avoiding the pattern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402686"/>
              </p:ext>
            </p:extLst>
          </p:nvPr>
        </p:nvGraphicFramePr>
        <p:xfrm>
          <a:off x="3756813" y="1473830"/>
          <a:ext cx="388235" cy="6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4" imgW="254000" imgH="431800" progId="Equation.3">
                  <p:embed/>
                </p:oleObj>
              </mc:Choice>
              <mc:Fallback>
                <p:oleObj name="Equation" r:id="rId4" imgW="254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6813" y="1473830"/>
                        <a:ext cx="388235" cy="6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47246"/>
              </p:ext>
            </p:extLst>
          </p:nvPr>
        </p:nvGraphicFramePr>
        <p:xfrm>
          <a:off x="3316046" y="2248186"/>
          <a:ext cx="142282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706"/>
                <a:gridCol w="355706"/>
                <a:gridCol w="355706"/>
                <a:gridCol w="355706"/>
              </a:tblGrid>
              <a:tr h="3352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prstClr val="black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582232" y="327919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34535" y="254974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7305" y="290248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65930"/>
              </p:ext>
            </p:extLst>
          </p:nvPr>
        </p:nvGraphicFramePr>
        <p:xfrm>
          <a:off x="2091291" y="4171022"/>
          <a:ext cx="104057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858"/>
                <a:gridCol w="346858"/>
                <a:gridCol w="346858"/>
              </a:tblGrid>
              <a:tr h="2177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1999023" y="516226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35959" y="443548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72895" y="40787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39597" y="480941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93677"/>
              </p:ext>
            </p:extLst>
          </p:nvPr>
        </p:nvGraphicFramePr>
        <p:xfrm>
          <a:off x="5173706" y="3496910"/>
          <a:ext cx="254479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42"/>
                <a:gridCol w="363542"/>
                <a:gridCol w="363542"/>
                <a:gridCol w="363542"/>
                <a:gridCol w="363542"/>
                <a:gridCol w="363542"/>
                <a:gridCol w="363542"/>
              </a:tblGrid>
              <a:tr h="323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081438" y="45138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55993" y="4883222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6232" y="5961273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78739" y="41607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7949" y="5615585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55731" y="34046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8016" y="379515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75511" y="5244815"/>
            <a:ext cx="184536" cy="1845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22321" y="4484410"/>
            <a:ext cx="801430" cy="400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2883" y="4986139"/>
            <a:ext cx="1502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huffling with</a:t>
            </a:r>
          </a:p>
          <a:p>
            <a:r>
              <a:rPr lang="en-US" dirty="0"/>
              <a:t>d</a:t>
            </a:r>
            <a:r>
              <a:rPr lang="en-US" dirty="0" smtClean="0"/>
              <a:t>ecreasing </a:t>
            </a:r>
          </a:p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85127" y="2236428"/>
            <a:ext cx="3542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Problem. </a:t>
            </a:r>
            <a:r>
              <a:rPr lang="en-US" dirty="0" smtClean="0"/>
              <a:t>Characterize one-shaded</a:t>
            </a:r>
          </a:p>
          <a:p>
            <a:r>
              <a:rPr lang="en-US" dirty="0" smtClean="0"/>
              <a:t>square patterns for which the </a:t>
            </a:r>
          </a:p>
          <a:p>
            <a:r>
              <a:rPr lang="en-US" dirty="0" smtClean="0"/>
              <a:t>Stanley-</a:t>
            </a:r>
            <a:r>
              <a:rPr lang="en-US" dirty="0" err="1" smtClean="0"/>
              <a:t>Wilf</a:t>
            </a:r>
            <a:r>
              <a:rPr lang="en-US" dirty="0" smtClean="0"/>
              <a:t> conjecture is not true.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11361" y="2233321"/>
            <a:ext cx="2424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problem is actually</a:t>
            </a:r>
          </a:p>
          <a:p>
            <a:r>
              <a:rPr lang="en-US" dirty="0"/>
              <a:t>o</a:t>
            </a:r>
            <a:r>
              <a:rPr lang="en-US" dirty="0" smtClean="0"/>
              <a:t>n characterization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barred patterns </a:t>
            </a:r>
            <a:r>
              <a:rPr lang="en-US" dirty="0" smtClean="0"/>
              <a:t>with</a:t>
            </a:r>
          </a:p>
          <a:p>
            <a:r>
              <a:rPr lang="en-US" dirty="0"/>
              <a:t>o</a:t>
            </a:r>
            <a:r>
              <a:rPr lang="en-US" dirty="0" smtClean="0"/>
              <a:t>ne bar.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5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69" y="618760"/>
            <a:ext cx="6749370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Multi-avoidance of length-three boxed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912095" y="1648889"/>
            <a:ext cx="7331362" cy="45685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Theorem.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(132,  123 )=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(132, 123)=2</a:t>
            </a:r>
            <a:r>
              <a:rPr lang="en-US" i="1" baseline="30000" dirty="0">
                <a:solidFill>
                  <a:srgbClr val="000000"/>
                </a:solidFill>
              </a:rPr>
              <a:t>n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Theorem.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(231,  123 ) is given by the </a:t>
            </a:r>
            <a:r>
              <a:rPr lang="en-US" dirty="0" smtClean="0">
                <a:solidFill>
                  <a:srgbClr val="0000FF"/>
                </a:solidFill>
              </a:rPr>
              <a:t>generalized Catalan numbers</a:t>
            </a:r>
            <a:r>
              <a:rPr lang="en-US" dirty="0" smtClean="0">
                <a:solidFill>
                  <a:srgbClr val="000000"/>
                </a:solidFill>
              </a:rPr>
              <a:t>. The respective generating function is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382" y="3082920"/>
            <a:ext cx="571140" cy="278568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13055"/>
              </p:ext>
            </p:extLst>
          </p:nvPr>
        </p:nvGraphicFramePr>
        <p:xfrm>
          <a:off x="2615554" y="3880790"/>
          <a:ext cx="3649662" cy="794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2120900" imgH="444500" progId="Equation.3">
                  <p:embed/>
                </p:oleObj>
              </mc:Choice>
              <mc:Fallback>
                <p:oleObj name="Equation" r:id="rId4" imgW="2120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5554" y="3880790"/>
                        <a:ext cx="3649662" cy="794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377382" y="2200597"/>
            <a:ext cx="571140" cy="278568"/>
          </a:xfrm>
          <a:prstGeom prst="rect">
            <a:avLst/>
          </a:prstGeom>
          <a:gradFill flip="none" rotWithShape="1">
            <a:gsLst>
              <a:gs pos="0">
                <a:schemeClr val="dk1">
                  <a:alpha val="0"/>
                </a:schemeClr>
              </a:gs>
              <a:gs pos="100000">
                <a:schemeClr val="dk1">
                  <a:shade val="76000"/>
                  <a:lumMod val="90000"/>
                  <a:alpha val="0"/>
                </a:schemeClr>
              </a:gs>
            </a:gsLst>
            <a:lin ang="5400000" scaled="0"/>
            <a:tileRect/>
          </a:gra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69" y="2346644"/>
            <a:ext cx="6749370" cy="912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Thank you for your attention! 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Any questions?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8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Classical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196405" cy="36038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pattern 132 </a:t>
            </a:r>
            <a:r>
              <a:rPr lang="en-US" dirty="0" smtClean="0">
                <a:solidFill>
                  <a:srgbClr val="0000FF"/>
                </a:solidFill>
              </a:rPr>
              <a:t>occurs</a:t>
            </a:r>
            <a:r>
              <a:rPr lang="en-US" dirty="0" smtClean="0"/>
              <a:t> in the permutation 526413 three times</a:t>
            </a:r>
          </a:p>
          <a:p>
            <a:r>
              <a:rPr lang="en-US" dirty="0"/>
              <a:t> </a:t>
            </a:r>
            <a:r>
              <a:rPr lang="en-US" dirty="0" smtClean="0"/>
              <a:t>The occurrences of 132 =                        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79752"/>
              </p:ext>
            </p:extLst>
          </p:nvPr>
        </p:nvGraphicFramePr>
        <p:xfrm>
          <a:off x="1160153" y="3725858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399518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14798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65071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36011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48778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475718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66913"/>
              </p:ext>
            </p:extLst>
          </p:nvPr>
        </p:nvGraphicFramePr>
        <p:xfrm>
          <a:off x="3592103" y="372627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399560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14840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65113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36052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48820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475760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84620"/>
              </p:ext>
            </p:extLst>
          </p:nvPr>
        </p:nvGraphicFramePr>
        <p:xfrm>
          <a:off x="6056618" y="372669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399601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14881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65154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36094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4886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475801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78116"/>
              </p:ext>
            </p:extLst>
          </p:nvPr>
        </p:nvGraphicFramePr>
        <p:xfrm>
          <a:off x="5232608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5534833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10075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06391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59352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28872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081626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0934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59352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470244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081626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29957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4691585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6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Classical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same permutation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avoids </a:t>
            </a:r>
            <a:r>
              <a:rPr lang="en-US" dirty="0" smtClean="0"/>
              <a:t>the pattern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123 =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23782"/>
              </p:ext>
            </p:extLst>
          </p:nvPr>
        </p:nvGraphicFramePr>
        <p:xfrm>
          <a:off x="4791424" y="1544903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4699156" y="181423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95472" y="296703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97538" y="146975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9603" y="217915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01668" y="330683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96161" y="257623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75960"/>
              </p:ext>
            </p:extLst>
          </p:nvPr>
        </p:nvGraphicFramePr>
        <p:xfrm>
          <a:off x="3159303" y="3990484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461528" y="50141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36770" y="463465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33086" y="42768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Vincular</a:t>
            </a:r>
            <a:r>
              <a:rPr lang="en-US" sz="3600" dirty="0" smtClean="0">
                <a:solidFill>
                  <a:srgbClr val="0000FF"/>
                </a:solidFill>
              </a:rPr>
              <a:t> (generalized)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597228" cy="3603812"/>
          </a:xfrm>
        </p:spPr>
        <p:txBody>
          <a:bodyPr/>
          <a:lstStyle/>
          <a:p>
            <a:r>
              <a:rPr lang="en-US" dirty="0" smtClean="0"/>
              <a:t> Requirement for some elements to be </a:t>
            </a:r>
            <a:r>
              <a:rPr lang="en-US" dirty="0" smtClean="0">
                <a:solidFill>
                  <a:srgbClr val="0000FF"/>
                </a:solidFill>
              </a:rPr>
              <a:t>adjacent </a:t>
            </a:r>
          </a:p>
          <a:p>
            <a:r>
              <a:rPr lang="en-US" dirty="0" smtClean="0"/>
              <a:t> The  pattern                        occurs in </a:t>
            </a:r>
            <a:r>
              <a:rPr lang="en-US" dirty="0"/>
              <a:t>526413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059668"/>
              </p:ext>
            </p:extLst>
          </p:nvPr>
        </p:nvGraphicFramePr>
        <p:xfrm>
          <a:off x="1160153" y="406239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4331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4845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9872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69664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82432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5093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27583"/>
              </p:ext>
            </p:extLst>
          </p:nvPr>
        </p:nvGraphicFramePr>
        <p:xfrm>
          <a:off x="3592103" y="406281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4332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4849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9876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69706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8247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5094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49506"/>
              </p:ext>
            </p:extLst>
          </p:nvPr>
        </p:nvGraphicFramePr>
        <p:xfrm>
          <a:off x="6056618" y="4063226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4332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4853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9880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6974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8251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5094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458694"/>
              </p:ext>
            </p:extLst>
          </p:nvPr>
        </p:nvGraphicFramePr>
        <p:xfrm>
          <a:off x="3441533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743758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9000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5316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6252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42995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503897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636114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50281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02347" y="3450432"/>
            <a:ext cx="16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1472" y="3450848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35987" y="3451264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5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Consecutive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597228" cy="3603812"/>
          </a:xfrm>
        </p:spPr>
        <p:txBody>
          <a:bodyPr/>
          <a:lstStyle/>
          <a:p>
            <a:r>
              <a:rPr lang="en-US" dirty="0" smtClean="0"/>
              <a:t> A subclass of </a:t>
            </a:r>
            <a:r>
              <a:rPr lang="en-US" dirty="0" err="1" smtClean="0"/>
              <a:t>vincular</a:t>
            </a:r>
            <a:r>
              <a:rPr lang="en-US" dirty="0" smtClean="0"/>
              <a:t> patterns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 The  pattern                        occurs in </a:t>
            </a:r>
            <a:r>
              <a:rPr lang="en-US" dirty="0"/>
              <a:t>526413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44770"/>
              </p:ext>
            </p:extLst>
          </p:nvPr>
        </p:nvGraphicFramePr>
        <p:xfrm>
          <a:off x="1160153" y="406239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4331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4845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9872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69664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82432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5093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81194"/>
              </p:ext>
            </p:extLst>
          </p:nvPr>
        </p:nvGraphicFramePr>
        <p:xfrm>
          <a:off x="3592103" y="406281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4332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4849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9876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69706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8247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5094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764909"/>
              </p:ext>
            </p:extLst>
          </p:nvPr>
        </p:nvGraphicFramePr>
        <p:xfrm>
          <a:off x="6056618" y="4063226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4332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4853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9880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6974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8251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5094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078"/>
              </p:ext>
            </p:extLst>
          </p:nvPr>
        </p:nvGraphicFramePr>
        <p:xfrm>
          <a:off x="3441533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743758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9000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5316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6252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42995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503897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636114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50281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02347" y="3450432"/>
            <a:ext cx="16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1472" y="3450848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35987" y="3451264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5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Bivincular</a:t>
            </a:r>
            <a:r>
              <a:rPr lang="en-US" sz="3600" dirty="0" smtClean="0">
                <a:solidFill>
                  <a:srgbClr val="0000FF"/>
                </a:solidFill>
              </a:rPr>
              <a:t>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597228" cy="3603812"/>
          </a:xfrm>
        </p:spPr>
        <p:txBody>
          <a:bodyPr/>
          <a:lstStyle/>
          <a:p>
            <a:r>
              <a:rPr lang="en-US" dirty="0" smtClean="0"/>
              <a:t> Additional requirements for some values to be </a:t>
            </a:r>
            <a:r>
              <a:rPr lang="en-US" dirty="0" smtClean="0">
                <a:solidFill>
                  <a:srgbClr val="0000FF"/>
                </a:solidFill>
              </a:rPr>
              <a:t>adjacent </a:t>
            </a:r>
          </a:p>
          <a:p>
            <a:r>
              <a:rPr lang="en-US" dirty="0" smtClean="0"/>
              <a:t> The  pattern                        does not occur in </a:t>
            </a:r>
            <a:r>
              <a:rPr lang="en-US" dirty="0"/>
              <a:t>526413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04984"/>
              </p:ext>
            </p:extLst>
          </p:nvPr>
        </p:nvGraphicFramePr>
        <p:xfrm>
          <a:off x="1160153" y="406239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4331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4845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9872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69664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82432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5093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88170"/>
              </p:ext>
            </p:extLst>
          </p:nvPr>
        </p:nvGraphicFramePr>
        <p:xfrm>
          <a:off x="3592103" y="406281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4332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4849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9876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69706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8247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5094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62967"/>
              </p:ext>
            </p:extLst>
          </p:nvPr>
        </p:nvGraphicFramePr>
        <p:xfrm>
          <a:off x="6056618" y="4063226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4332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4853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9880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6974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8251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5094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00116"/>
              </p:ext>
            </p:extLst>
          </p:nvPr>
        </p:nvGraphicFramePr>
        <p:xfrm>
          <a:off x="3441533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743758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9000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5316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6252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42995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503897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636114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50281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93797" y="3450432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1472" y="3450848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35987" y="3451264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597228" cy="3603812"/>
          </a:xfrm>
        </p:spPr>
        <p:txBody>
          <a:bodyPr/>
          <a:lstStyle/>
          <a:p>
            <a:r>
              <a:rPr lang="en-US" dirty="0" smtClean="0"/>
              <a:t> Any square in a pattern can be shaded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 The  pattern                        occurs in </a:t>
            </a:r>
            <a:r>
              <a:rPr lang="en-US" dirty="0"/>
              <a:t>526413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17396"/>
              </p:ext>
            </p:extLst>
          </p:nvPr>
        </p:nvGraphicFramePr>
        <p:xfrm>
          <a:off x="1160153" y="406239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4331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4845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9872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69664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82432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5093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30533"/>
              </p:ext>
            </p:extLst>
          </p:nvPr>
        </p:nvGraphicFramePr>
        <p:xfrm>
          <a:off x="3592103" y="406281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4332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4849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9876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69706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8247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5094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07540"/>
              </p:ext>
            </p:extLst>
          </p:nvPr>
        </p:nvGraphicFramePr>
        <p:xfrm>
          <a:off x="6056618" y="4063226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4332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4853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9880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6974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8251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5094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93011"/>
              </p:ext>
            </p:extLst>
          </p:nvPr>
        </p:nvGraphicFramePr>
        <p:xfrm>
          <a:off x="3441533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743758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9000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5316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6252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42995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503897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636114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50281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8667" y="3439576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1472" y="3450848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3942" y="3451264"/>
            <a:ext cx="16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occurrence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0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760"/>
            <a:ext cx="6965245" cy="912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oxed mesh patterns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9609"/>
            <a:ext cx="6597228" cy="3603812"/>
          </a:xfrm>
        </p:spPr>
        <p:txBody>
          <a:bodyPr/>
          <a:lstStyle/>
          <a:p>
            <a:r>
              <a:rPr lang="en-US" dirty="0" smtClean="0"/>
              <a:t> A square in a pattern is shaded </a:t>
            </a:r>
            <a:r>
              <a:rPr lang="en-US" dirty="0" err="1" smtClean="0"/>
              <a:t>iff</a:t>
            </a:r>
            <a:r>
              <a:rPr lang="en-US" dirty="0" smtClean="0"/>
              <a:t> it is internal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 The  pattern                        occurs in </a:t>
            </a:r>
            <a:r>
              <a:rPr lang="en-US" dirty="0"/>
              <a:t>526413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47814"/>
              </p:ext>
            </p:extLst>
          </p:nvPr>
        </p:nvGraphicFramePr>
        <p:xfrm>
          <a:off x="1160153" y="4062394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67885" y="4331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64201" y="54845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6267" y="3987250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8332" y="4696649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0397" y="582432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64890" y="509372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26962"/>
              </p:ext>
            </p:extLst>
          </p:nvPr>
        </p:nvGraphicFramePr>
        <p:xfrm>
          <a:off x="3592103" y="4062810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3499835" y="4332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6151" y="54849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98217" y="398766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00282" y="4697065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02347" y="582473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96840" y="5094137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76268"/>
              </p:ext>
            </p:extLst>
          </p:nvPr>
        </p:nvGraphicFramePr>
        <p:xfrm>
          <a:off x="6056618" y="4063226"/>
          <a:ext cx="199700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01"/>
                <a:gridCol w="399401"/>
                <a:gridCol w="399401"/>
                <a:gridCol w="399401"/>
                <a:gridCol w="3994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5964350" y="4332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60666" y="54853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62732" y="398808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64797" y="4697481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66862" y="5825154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961355" y="5094553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60018"/>
              </p:ext>
            </p:extLst>
          </p:nvPr>
        </p:nvGraphicFramePr>
        <p:xfrm>
          <a:off x="3441533" y="1976536"/>
          <a:ext cx="154089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5223"/>
                <a:gridCol w="385223"/>
                <a:gridCol w="385223"/>
                <a:gridCol w="385223"/>
              </a:tblGrid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pattFill prst="ltUpDiag">
                      <a:fgClr>
                        <a:schemeClr val="tx1"/>
                      </a:fgClr>
                      <a:bgClr>
                        <a:prstClr val="white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2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743758" y="3000218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119000" y="2262462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15316" y="2599406"/>
            <a:ext cx="184536" cy="18454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1139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02609" y="46252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410624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1345" y="542995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43039" y="3930058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37084" y="5038977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5216" y="5418162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98222" y="4636114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90744" y="5028121"/>
            <a:ext cx="304048" cy="325667"/>
          </a:xfrm>
          <a:prstGeom prst="ellipse">
            <a:avLst/>
          </a:prstGeom>
          <a:noFill/>
          <a:ln w="28575" cmpd="sng">
            <a:solidFill>
              <a:srgbClr val="8609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10897" y="3439576"/>
            <a:ext cx="16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1472" y="3450848"/>
            <a:ext cx="220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on-occurrence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63942" y="3451264"/>
            <a:ext cx="1631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occurrence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7997</TotalTime>
  <Words>1331</Words>
  <Application>Microsoft Macintosh PowerPoint</Application>
  <PresentationFormat>On-screen Show (4:3)</PresentationFormat>
  <Paragraphs>220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Pushpin</vt:lpstr>
      <vt:lpstr>Equation</vt:lpstr>
      <vt:lpstr>On permutation boxed mesh patterns</vt:lpstr>
      <vt:lpstr>Permutations</vt:lpstr>
      <vt:lpstr>Classical patterns</vt:lpstr>
      <vt:lpstr>Classical patterns</vt:lpstr>
      <vt:lpstr>Vincular (generalized) patterns</vt:lpstr>
      <vt:lpstr>Consecutive patterns</vt:lpstr>
      <vt:lpstr>Bivincular patterns</vt:lpstr>
      <vt:lpstr>Mesh patterns</vt:lpstr>
      <vt:lpstr>Boxed mesh patterns</vt:lpstr>
      <vt:lpstr>Patterns hierarchy</vt:lpstr>
      <vt:lpstr>Nice facts on mesh patterns by Kitaev and Liese (work in progress)</vt:lpstr>
      <vt:lpstr>Nice facts on mesh patterns by Kitaev and Liese (work in progress)</vt:lpstr>
      <vt:lpstr>Boxed mesh patterns</vt:lpstr>
      <vt:lpstr>Avoidance of boxed mesh patterns</vt:lpstr>
      <vt:lpstr>Avoidance of boxed mesh patterns</vt:lpstr>
      <vt:lpstr>Avoidance of boxed mesh patterns</vt:lpstr>
      <vt:lpstr>Avoidance of monotone boxed patterns</vt:lpstr>
      <vt:lpstr>Avoidance of monotone boxed patterns</vt:lpstr>
      <vt:lpstr>Former Stanley-Wilf conjecture</vt:lpstr>
      <vt:lpstr>Asymptotic growth for permutations avoiding boxed mesh patterns</vt:lpstr>
      <vt:lpstr>Asymptotic growth for permutations avoiding boxed mesh patterns</vt:lpstr>
      <vt:lpstr>Asymptotic growth for permutations avoiding boxed mesh patterns</vt:lpstr>
      <vt:lpstr>Asymptotic growth for permutations avoiding boxed mesh patterns</vt:lpstr>
      <vt:lpstr>Mesh patterns with one shaded square </vt:lpstr>
      <vt:lpstr>Multi-avoidance of length-three boxed mesh patterns</vt:lpstr>
      <vt:lpstr>Thank you for your attention!  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permutation boxed mesh patterns</dc:title>
  <dc:creator>Sergey Kitaev</dc:creator>
  <cp:lastModifiedBy>Sergey Kitaev</cp:lastModifiedBy>
  <cp:revision>132</cp:revision>
  <dcterms:created xsi:type="dcterms:W3CDTF">2012-01-21T19:24:19Z</dcterms:created>
  <dcterms:modified xsi:type="dcterms:W3CDTF">2012-08-06T06:37:54Z</dcterms:modified>
</cp:coreProperties>
</file>